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Syne"/>
      <p:regular r:id="rId25"/>
      <p:bold r:id="rId26"/>
    </p:embeddedFont>
    <p:embeddedFont>
      <p:font typeface="Albert Sans"/>
      <p:regular r:id="rId27"/>
      <p:bold r:id="rId28"/>
      <p:italic r:id="rId29"/>
      <p:boldItalic r:id="rId30"/>
    </p:embeddedFont>
    <p:embeddedFont>
      <p:font typeface="Syne SemiBold"/>
      <p:regular r:id="rId31"/>
      <p:bold r:id="rId32"/>
    </p:embeddedFont>
    <p:embeddedFont>
      <p:font typeface="Syne Medium"/>
      <p:regular r:id="rId33"/>
      <p:bold r:id="rId34"/>
    </p:embeddedFont>
    <p:embeddedFont>
      <p:font typeface="Comfortaa"/>
      <p:regular r:id="rId35"/>
      <p:bold r:id="rId36"/>
    </p:embeddedFont>
    <p:embeddedFont>
      <p:font typeface="Open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Italic.fntdata"/><Relationship Id="rId20" Type="http://schemas.openxmlformats.org/officeDocument/2006/relationships/slide" Target="slides/slide16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Syne-bold.fntdata"/><Relationship Id="rId25" Type="http://schemas.openxmlformats.org/officeDocument/2006/relationships/font" Target="fonts/Syne-regular.fntdata"/><Relationship Id="rId28" Type="http://schemas.openxmlformats.org/officeDocument/2006/relationships/font" Target="fonts/AlbertSans-bold.fntdata"/><Relationship Id="rId27" Type="http://schemas.openxmlformats.org/officeDocument/2006/relationships/font" Target="fonts/AlbertSan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AlbertSans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SyneSemiBold-regular.fntdata"/><Relationship Id="rId30" Type="http://schemas.openxmlformats.org/officeDocument/2006/relationships/font" Target="fonts/AlbertSans-boldItalic.fntdata"/><Relationship Id="rId11" Type="http://schemas.openxmlformats.org/officeDocument/2006/relationships/slide" Target="slides/slide7.xml"/><Relationship Id="rId33" Type="http://schemas.openxmlformats.org/officeDocument/2006/relationships/font" Target="fonts/SyneMedium-regular.fntdata"/><Relationship Id="rId10" Type="http://schemas.openxmlformats.org/officeDocument/2006/relationships/slide" Target="slides/slide6.xml"/><Relationship Id="rId32" Type="http://schemas.openxmlformats.org/officeDocument/2006/relationships/font" Target="fonts/SyneSemiBold-bold.fntdata"/><Relationship Id="rId13" Type="http://schemas.openxmlformats.org/officeDocument/2006/relationships/slide" Target="slides/slide9.xml"/><Relationship Id="rId35" Type="http://schemas.openxmlformats.org/officeDocument/2006/relationships/font" Target="fonts/Comfortaa-regular.fntdata"/><Relationship Id="rId12" Type="http://schemas.openxmlformats.org/officeDocument/2006/relationships/slide" Target="slides/slide8.xml"/><Relationship Id="rId34" Type="http://schemas.openxmlformats.org/officeDocument/2006/relationships/font" Target="fonts/SyneMedium-bold.fntdata"/><Relationship Id="rId15" Type="http://schemas.openxmlformats.org/officeDocument/2006/relationships/slide" Target="slides/slide11.xml"/><Relationship Id="rId37" Type="http://schemas.openxmlformats.org/officeDocument/2006/relationships/font" Target="fonts/OpenSans-regular.fntdata"/><Relationship Id="rId14" Type="http://schemas.openxmlformats.org/officeDocument/2006/relationships/slide" Target="slides/slide10.xml"/><Relationship Id="rId36" Type="http://schemas.openxmlformats.org/officeDocument/2006/relationships/font" Target="fonts/Comfortaa-bold.fntdata"/><Relationship Id="rId17" Type="http://schemas.openxmlformats.org/officeDocument/2006/relationships/slide" Target="slides/slide13.xml"/><Relationship Id="rId39" Type="http://schemas.openxmlformats.org/officeDocument/2006/relationships/font" Target="fonts/OpenSans-italic.fntdata"/><Relationship Id="rId16" Type="http://schemas.openxmlformats.org/officeDocument/2006/relationships/slide" Target="slides/slide12.xml"/><Relationship Id="rId38" Type="http://schemas.openxmlformats.org/officeDocument/2006/relationships/font" Target="fonts/OpenSans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aaac422680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3aaac422680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aaac42268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aaac42268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aaa3127db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aaa3127db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aaa3127db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aaa3127db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aaac42268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aaac42268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aaac42268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aaac42268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aaac42268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aaac42268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aaa3127db2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aaa3127db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aaa37b1b9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aaa37b1b9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aaac422680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aaac422680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aaa37b1b9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aaa37b1b9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aaa37b1b9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aaa37b1b9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aaa37b1b9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aaa37b1b9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aaa37b1b97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3aaa37b1b97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aaa37b1b97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aaa37b1b97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 title="techstartup-osc.jp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713225" y="539500"/>
            <a:ext cx="7717500" cy="9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500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5389400" y="3946400"/>
            <a:ext cx="30414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1" title="techstartup-osc4.jp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2" name="Google Shape;72;p11"/>
          <p:cNvSpPr txBox="1"/>
          <p:nvPr>
            <p:ph hasCustomPrompt="1" type="title"/>
          </p:nvPr>
        </p:nvSpPr>
        <p:spPr>
          <a:xfrm>
            <a:off x="713225" y="539500"/>
            <a:ext cx="65760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b="0" sz="600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3" name="Google Shape;73;p11"/>
          <p:cNvSpPr txBox="1"/>
          <p:nvPr>
            <p:ph idx="1" type="subTitle"/>
          </p:nvPr>
        </p:nvSpPr>
        <p:spPr>
          <a:xfrm>
            <a:off x="5607575" y="3961100"/>
            <a:ext cx="2823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2" title="techstartup-osc4.jp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6" name="Google Shape;76;p1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3" title="techstartup-osc.jp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9" name="Google Shape;79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4" title="techstartup-osc.jp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2" name="Google Shape;82;p14"/>
          <p:cNvSpPr txBox="1"/>
          <p:nvPr>
            <p:ph type="title"/>
          </p:nvPr>
        </p:nvSpPr>
        <p:spPr>
          <a:xfrm>
            <a:off x="713257" y="539500"/>
            <a:ext cx="28368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0" sz="500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83" name="Google Shape;83;p14"/>
          <p:cNvSpPr txBox="1"/>
          <p:nvPr>
            <p:ph idx="1" type="subTitle"/>
          </p:nvPr>
        </p:nvSpPr>
        <p:spPr>
          <a:xfrm>
            <a:off x="713225" y="1325575"/>
            <a:ext cx="28368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4" name="Google Shape;84;p14"/>
          <p:cNvSpPr txBox="1"/>
          <p:nvPr/>
        </p:nvSpPr>
        <p:spPr>
          <a:xfrm>
            <a:off x="5004275" y="3649552"/>
            <a:ext cx="34263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b="0" i="0" lang="en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b="1" i="0" lang="en" sz="1000" u="sng" cap="none" strike="noStrik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b="1" i="0" lang="en" sz="1000" u="sng" cap="none" strike="noStrik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i="0" lang="en" sz="1000" u="sng" cap="none" strike="noStrik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Freepik</a:t>
            </a:r>
            <a:r>
              <a:rPr b="0" i="0" lang="en" sz="1000" u="sng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i="0" sz="1000" u="sng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 title="techstartup-osc1.jp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7" name="Google Shape;87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88" name="Google Shape;88;p15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6" title="techstartup-osc3.jp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1" name="Google Shape;91;p16"/>
          <p:cNvSpPr txBox="1"/>
          <p:nvPr>
            <p:ph idx="1" type="subTitle"/>
          </p:nvPr>
        </p:nvSpPr>
        <p:spPr>
          <a:xfrm>
            <a:off x="4928800" y="1475100"/>
            <a:ext cx="3501900" cy="21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type="title"/>
          </p:nvPr>
        </p:nvSpPr>
        <p:spPr>
          <a:xfrm>
            <a:off x="811975" y="539488"/>
            <a:ext cx="429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93" name="Google Shape;93;p16"/>
          <p:cNvSpPr/>
          <p:nvPr>
            <p:ph idx="2" type="pic"/>
          </p:nvPr>
        </p:nvSpPr>
        <p:spPr>
          <a:xfrm>
            <a:off x="1" y="1476775"/>
            <a:ext cx="4294800" cy="3666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 title="techstartup-osc.jpg"/>
          <p:cNvPicPr preferRelativeResize="0"/>
          <p:nvPr/>
        </p:nvPicPr>
        <p:blipFill rotWithShape="1">
          <a:blip r:embed="rId2">
            <a:alphaModFix/>
          </a:blip>
          <a:srcRect b="0" l="0" r="31124" t="3112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6" name="Google Shape;96;p17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 title="techstartup-osc.jp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9" name="Google Shape;99;p18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00" name="Google Shape;100;p18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19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title="techstartup-osc1.jp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1" title="techstartup-osc6.jp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7" name="Google Shape;107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2" title="techstartup-osc4.jp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3" title="techstartup-osc1.jp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 title="techstartup-osc2.jp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" name="Google Shape;17;p4"/>
          <p:cNvSpPr txBox="1"/>
          <p:nvPr>
            <p:ph type="title"/>
          </p:nvPr>
        </p:nvSpPr>
        <p:spPr>
          <a:xfrm>
            <a:off x="713225" y="539500"/>
            <a:ext cx="36864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0" sz="300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2" type="title"/>
          </p:nvPr>
        </p:nvSpPr>
        <p:spPr>
          <a:xfrm>
            <a:off x="4494552" y="1951075"/>
            <a:ext cx="10134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>
                <a:latin typeface="Syne Medium"/>
                <a:ea typeface="Syne Medium"/>
                <a:cs typeface="Syne Medium"/>
                <a:sym typeface="Syne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3" type="title"/>
          </p:nvPr>
        </p:nvSpPr>
        <p:spPr>
          <a:xfrm>
            <a:off x="4494552" y="3306275"/>
            <a:ext cx="10134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>
                <a:latin typeface="Syne Medium"/>
                <a:ea typeface="Syne Medium"/>
                <a:cs typeface="Syne Medium"/>
                <a:sym typeface="Syne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4" type="title"/>
          </p:nvPr>
        </p:nvSpPr>
        <p:spPr>
          <a:xfrm>
            <a:off x="4494552" y="2628675"/>
            <a:ext cx="10134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>
                <a:latin typeface="Syne Medium"/>
                <a:ea typeface="Syne Medium"/>
                <a:cs typeface="Syne Medium"/>
                <a:sym typeface="Syne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5" type="title"/>
          </p:nvPr>
        </p:nvSpPr>
        <p:spPr>
          <a:xfrm>
            <a:off x="4494552" y="3983875"/>
            <a:ext cx="10134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>
                <a:latin typeface="Syne Medium"/>
                <a:ea typeface="Syne Medium"/>
                <a:cs typeface="Syne Medium"/>
                <a:sym typeface="Syne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 sz="200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5559775" y="1951088"/>
            <a:ext cx="28710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6" type="subTitle"/>
          </p:nvPr>
        </p:nvSpPr>
        <p:spPr>
          <a:xfrm>
            <a:off x="5559775" y="2628688"/>
            <a:ext cx="28710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7" type="subTitle"/>
          </p:nvPr>
        </p:nvSpPr>
        <p:spPr>
          <a:xfrm>
            <a:off x="5559775" y="3306288"/>
            <a:ext cx="28710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8" type="subTitle"/>
          </p:nvPr>
        </p:nvSpPr>
        <p:spPr>
          <a:xfrm>
            <a:off x="5559775" y="3983888"/>
            <a:ext cx="28710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0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 title="techstartup-osc3.jp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4928800" y="1475100"/>
            <a:ext cx="3501900" cy="21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811975" y="539500"/>
            <a:ext cx="7618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0" name="Google Shape;30;p5"/>
          <p:cNvSpPr/>
          <p:nvPr>
            <p:ph idx="2" type="pic"/>
          </p:nvPr>
        </p:nvSpPr>
        <p:spPr>
          <a:xfrm>
            <a:off x="1" y="1476775"/>
            <a:ext cx="4294800" cy="3666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6" title="techstartup-osc.jpg"/>
          <p:cNvPicPr preferRelativeResize="0"/>
          <p:nvPr/>
        </p:nvPicPr>
        <p:blipFill rotWithShape="1">
          <a:blip r:embed="rId2">
            <a:alphaModFix/>
          </a:blip>
          <a:srcRect b="0" l="0" r="31124" t="3112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" name="Google Shape;33;p6"/>
          <p:cNvSpPr txBox="1"/>
          <p:nvPr>
            <p:ph type="title"/>
          </p:nvPr>
        </p:nvSpPr>
        <p:spPr>
          <a:xfrm>
            <a:off x="713225" y="3585200"/>
            <a:ext cx="77178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0" sz="500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" name="Google Shape;34;p6"/>
          <p:cNvSpPr txBox="1"/>
          <p:nvPr>
            <p:ph idx="2" type="title"/>
          </p:nvPr>
        </p:nvSpPr>
        <p:spPr>
          <a:xfrm>
            <a:off x="713225" y="499725"/>
            <a:ext cx="12675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0" sz="400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7" title="techstartup-osc5.jp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" name="Google Shape;37;p7"/>
          <p:cNvSpPr txBox="1"/>
          <p:nvPr>
            <p:ph type="title"/>
          </p:nvPr>
        </p:nvSpPr>
        <p:spPr>
          <a:xfrm>
            <a:off x="762679" y="794675"/>
            <a:ext cx="76185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0" sz="400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3185049" y="2398525"/>
            <a:ext cx="5196300" cy="19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 title="techstartup-osc4.jp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" name="Google Shape;41;p8"/>
          <p:cNvSpPr txBox="1"/>
          <p:nvPr>
            <p:ph type="title"/>
          </p:nvPr>
        </p:nvSpPr>
        <p:spPr>
          <a:xfrm>
            <a:off x="720000" y="3644300"/>
            <a:ext cx="2955300" cy="9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subTitle"/>
          </p:nvPr>
        </p:nvSpPr>
        <p:spPr>
          <a:xfrm>
            <a:off x="4592700" y="3268312"/>
            <a:ext cx="3838200" cy="12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2" type="subTitle"/>
          </p:nvPr>
        </p:nvSpPr>
        <p:spPr>
          <a:xfrm>
            <a:off x="4589325" y="1219088"/>
            <a:ext cx="3838200" cy="12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3" type="subTitle"/>
          </p:nvPr>
        </p:nvSpPr>
        <p:spPr>
          <a:xfrm>
            <a:off x="4589325" y="646388"/>
            <a:ext cx="383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5" name="Google Shape;45;p8"/>
          <p:cNvSpPr txBox="1"/>
          <p:nvPr>
            <p:ph idx="4" type="subTitle"/>
          </p:nvPr>
        </p:nvSpPr>
        <p:spPr>
          <a:xfrm>
            <a:off x="4592700" y="2695612"/>
            <a:ext cx="383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9" title="techstartup-osc5.jp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" name="Google Shape;48;p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719750" y="3509900"/>
            <a:ext cx="3286800" cy="10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0" name="Google Shape;50;p9"/>
          <p:cNvSpPr txBox="1"/>
          <p:nvPr>
            <p:ph idx="2" type="subTitle"/>
          </p:nvPr>
        </p:nvSpPr>
        <p:spPr>
          <a:xfrm>
            <a:off x="5137201" y="3499275"/>
            <a:ext cx="32868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3" type="subTitle"/>
          </p:nvPr>
        </p:nvSpPr>
        <p:spPr>
          <a:xfrm>
            <a:off x="5137201" y="1451925"/>
            <a:ext cx="32868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4" type="subTitle"/>
          </p:nvPr>
        </p:nvSpPr>
        <p:spPr>
          <a:xfrm>
            <a:off x="719750" y="2708600"/>
            <a:ext cx="32868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5" type="subTitle"/>
          </p:nvPr>
        </p:nvSpPr>
        <p:spPr>
          <a:xfrm>
            <a:off x="5137201" y="2697975"/>
            <a:ext cx="32868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6" type="subTitle"/>
          </p:nvPr>
        </p:nvSpPr>
        <p:spPr>
          <a:xfrm>
            <a:off x="5137204" y="650625"/>
            <a:ext cx="32868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0" title="techstartup-osc.jp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" name="Google Shape;57;p1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" type="subTitle"/>
          </p:nvPr>
        </p:nvSpPr>
        <p:spPr>
          <a:xfrm>
            <a:off x="715400" y="1710171"/>
            <a:ext cx="23928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2" type="subTitle"/>
          </p:nvPr>
        </p:nvSpPr>
        <p:spPr>
          <a:xfrm>
            <a:off x="3376873" y="1710149"/>
            <a:ext cx="23928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3" type="subTitle"/>
          </p:nvPr>
        </p:nvSpPr>
        <p:spPr>
          <a:xfrm>
            <a:off x="715400" y="3498801"/>
            <a:ext cx="23928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4" type="subTitle"/>
          </p:nvPr>
        </p:nvSpPr>
        <p:spPr>
          <a:xfrm>
            <a:off x="3376873" y="3498797"/>
            <a:ext cx="23928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2" name="Google Shape;62;p10"/>
          <p:cNvSpPr txBox="1"/>
          <p:nvPr>
            <p:ph idx="5" type="subTitle"/>
          </p:nvPr>
        </p:nvSpPr>
        <p:spPr>
          <a:xfrm>
            <a:off x="6033621" y="1710149"/>
            <a:ext cx="23928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6" type="subTitle"/>
          </p:nvPr>
        </p:nvSpPr>
        <p:spPr>
          <a:xfrm>
            <a:off x="6033621" y="3498797"/>
            <a:ext cx="23928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7" type="subTitle"/>
          </p:nvPr>
        </p:nvSpPr>
        <p:spPr>
          <a:xfrm>
            <a:off x="720114" y="1017725"/>
            <a:ext cx="23928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8" type="subTitle"/>
          </p:nvPr>
        </p:nvSpPr>
        <p:spPr>
          <a:xfrm>
            <a:off x="3381406" y="1017725"/>
            <a:ext cx="23928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9" type="subTitle"/>
          </p:nvPr>
        </p:nvSpPr>
        <p:spPr>
          <a:xfrm>
            <a:off x="6037972" y="1017725"/>
            <a:ext cx="23928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3" type="subTitle"/>
          </p:nvPr>
        </p:nvSpPr>
        <p:spPr>
          <a:xfrm>
            <a:off x="720114" y="2803098"/>
            <a:ext cx="23928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4" type="subTitle"/>
          </p:nvPr>
        </p:nvSpPr>
        <p:spPr>
          <a:xfrm>
            <a:off x="3381406" y="2803098"/>
            <a:ext cx="23928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15" type="subTitle"/>
          </p:nvPr>
        </p:nvSpPr>
        <p:spPr>
          <a:xfrm>
            <a:off x="6037972" y="2803098"/>
            <a:ext cx="23928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b="1" i="0" sz="26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b="1" i="0" sz="26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b="1" i="0" sz="26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b="1" i="0" sz="26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b="1" i="0" sz="26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b="1" i="0" sz="26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b="1" i="0" sz="26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b="1" i="0" sz="26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b="1" i="0" sz="26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b="0" i="0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b="0" i="0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b="0" i="0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b="0" i="0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b="0" i="0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b="0" i="0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b="0" i="0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b="0" i="0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b="0" i="0" sz="12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27.jpg"/><Relationship Id="rId6" Type="http://schemas.openxmlformats.org/officeDocument/2006/relationships/image" Target="../media/image2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/>
          <p:nvPr/>
        </p:nvSpPr>
        <p:spPr>
          <a:xfrm>
            <a:off x="306325" y="4604000"/>
            <a:ext cx="1124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BigPing</a:t>
            </a:r>
            <a:endParaRPr i="0" sz="10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17" name="Google Shape;117;p24"/>
          <p:cNvCxnSpPr/>
          <p:nvPr/>
        </p:nvCxnSpPr>
        <p:spPr>
          <a:xfrm>
            <a:off x="1430700" y="4800200"/>
            <a:ext cx="8245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8" name="Google Shape;118;p24"/>
          <p:cNvSpPr txBox="1"/>
          <p:nvPr>
            <p:ph idx="4294967295" type="title"/>
          </p:nvPr>
        </p:nvSpPr>
        <p:spPr>
          <a:xfrm>
            <a:off x="713257" y="539500"/>
            <a:ext cx="28368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5000">
                <a:latin typeface="Comfortaa"/>
                <a:ea typeface="Comfortaa"/>
                <a:cs typeface="Comfortaa"/>
                <a:sym typeface="Comfortaa"/>
              </a:rPr>
              <a:t>BigPing</a:t>
            </a:r>
            <a:endParaRPr sz="5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9" name="Google Shape;119;p24"/>
          <p:cNvSpPr txBox="1"/>
          <p:nvPr>
            <p:ph idx="4294967295" type="ctrTitle"/>
          </p:nvPr>
        </p:nvSpPr>
        <p:spPr>
          <a:xfrm>
            <a:off x="713250" y="1862225"/>
            <a:ext cx="47673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000">
                <a:latin typeface="Comfortaa"/>
                <a:ea typeface="Comfortaa"/>
                <a:cs typeface="Comfortaa"/>
                <a:sym typeface="Comfortaa"/>
              </a:rPr>
              <a:t>Телеграмм бот</a:t>
            </a:r>
            <a:endParaRPr sz="4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Генератор контента для НКО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0" name="Google Shape;120;p24"/>
          <p:cNvSpPr txBox="1"/>
          <p:nvPr/>
        </p:nvSpPr>
        <p:spPr>
          <a:xfrm>
            <a:off x="713250" y="3286050"/>
            <a:ext cx="3372600" cy="11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Участники команды: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Авербух Семён, Монёв Кирилл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latin typeface="Comfortaa"/>
                <a:ea typeface="Comfortaa"/>
                <a:cs typeface="Comfortaa"/>
                <a:sym typeface="Comfortaa"/>
              </a:rPr>
              <a:t>Контент план</a:t>
            </a:r>
            <a:endParaRPr b="0" sz="22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88" name="Google Shape;1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1888" y="448056"/>
            <a:ext cx="2212848" cy="430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3"/>
          <p:cNvSpPr txBox="1"/>
          <p:nvPr>
            <p:ph idx="4294967295" type="body"/>
          </p:nvPr>
        </p:nvSpPr>
        <p:spPr>
          <a:xfrm>
            <a:off x="722376" y="1398063"/>
            <a:ext cx="3840300" cy="9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mfortaa"/>
                <a:ea typeface="Comfortaa"/>
                <a:cs typeface="Comfortaa"/>
                <a:sym typeface="Comfortaa"/>
              </a:rPr>
              <a:t>Генерация контент плана на заданный период с установленной частотой и выбранной темой</a:t>
            </a:r>
            <a:endParaRPr sz="14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>
            <p:ph type="title"/>
          </p:nvPr>
        </p:nvSpPr>
        <p:spPr>
          <a:xfrm>
            <a:off x="4834800" y="543850"/>
            <a:ext cx="3840300" cy="47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mfortaa"/>
                <a:ea typeface="Comfortaa"/>
                <a:cs typeface="Comfortaa"/>
                <a:sym typeface="Comfortaa"/>
              </a:rPr>
              <a:t>Напоминания</a:t>
            </a:r>
            <a:endParaRPr sz="22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95" name="Google Shape;1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680" y="493776"/>
            <a:ext cx="2212848" cy="430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4"/>
          <p:cNvSpPr txBox="1"/>
          <p:nvPr>
            <p:ph idx="4294967295" type="body"/>
          </p:nvPr>
        </p:nvSpPr>
        <p:spPr>
          <a:xfrm>
            <a:off x="4837176" y="1802771"/>
            <a:ext cx="3741000" cy="18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Автоматические напоминания о предстоящем посте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Гибкий выбор времени уведомления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Поддержка текста и изображений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Отправка напоминания в виде готового поста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>
            <p:ph type="title"/>
          </p:nvPr>
        </p:nvSpPr>
        <p:spPr>
          <a:xfrm>
            <a:off x="720000" y="445025"/>
            <a:ext cx="36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latin typeface="Comfortaa"/>
                <a:ea typeface="Comfortaa"/>
                <a:cs typeface="Comfortaa"/>
                <a:sym typeface="Comfortaa"/>
              </a:rPr>
              <a:t>Система доступа</a:t>
            </a:r>
            <a:endParaRPr b="0" sz="2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2" name="Google Shape;202;p35"/>
          <p:cNvSpPr txBox="1"/>
          <p:nvPr>
            <p:ph idx="4294967295" type="body"/>
          </p:nvPr>
        </p:nvSpPr>
        <p:spPr>
          <a:xfrm>
            <a:off x="720001" y="1630015"/>
            <a:ext cx="3840300" cy="26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Бот использует систему белого списка с единственным администратором, который управляет доступом пользователей.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Администратор может: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omfortaa"/>
              <a:buChar char="●"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активировать пользователей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omfortaa"/>
              <a:buChar char="●"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блокировать пользователей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03" name="Google Shape;20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1888" y="448056"/>
            <a:ext cx="2212848" cy="430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8575" y="236650"/>
            <a:ext cx="741550" cy="82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latin typeface="Comfortaa"/>
                <a:ea typeface="Comfortaa"/>
                <a:cs typeface="Comfortaa"/>
                <a:sym typeface="Comfortaa"/>
              </a:rPr>
              <a:t>Групповой чат</a:t>
            </a:r>
            <a:endParaRPr b="0" sz="2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0" name="Google Shape;210;p36"/>
          <p:cNvSpPr txBox="1"/>
          <p:nvPr>
            <p:ph idx="4294967295" type="body"/>
          </p:nvPr>
        </p:nvSpPr>
        <p:spPr>
          <a:xfrm>
            <a:off x="720000" y="1215749"/>
            <a:ext cx="3840300" cy="3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Бота можно интегрировать в групповой чат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Есть 1 инициатор, который взаимодействует с ботом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Инициаторство может пропасть, если пользователь бездействует или перешел в главное меню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Лишние сообщения или нажатия игнорируются ботом, информируя пользователя о том, что инициатором является другой человек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11" name="Google Shape;21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1888" y="448056"/>
            <a:ext cx="2212848" cy="430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latin typeface="Comfortaa"/>
                <a:ea typeface="Comfortaa"/>
                <a:cs typeface="Comfortaa"/>
                <a:sym typeface="Comfortaa"/>
              </a:rPr>
              <a:t>Используемый стек</a:t>
            </a:r>
            <a:endParaRPr b="0" sz="2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7" name="Google Shape;217;p37"/>
          <p:cNvSpPr txBox="1"/>
          <p:nvPr>
            <p:ph idx="7" type="subTitle"/>
          </p:nvPr>
        </p:nvSpPr>
        <p:spPr>
          <a:xfrm>
            <a:off x="720125" y="1819900"/>
            <a:ext cx="15939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Comfortaa"/>
                <a:ea typeface="Comfortaa"/>
                <a:cs typeface="Comfortaa"/>
                <a:sym typeface="Comfortaa"/>
              </a:rPr>
              <a:t>Python</a:t>
            </a:r>
            <a:endParaRPr b="0"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8" name="Google Shape;218;p37"/>
          <p:cNvSpPr txBox="1"/>
          <p:nvPr>
            <p:ph idx="7" type="subTitle"/>
          </p:nvPr>
        </p:nvSpPr>
        <p:spPr>
          <a:xfrm>
            <a:off x="720125" y="2406425"/>
            <a:ext cx="15939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Comfortaa"/>
                <a:ea typeface="Comfortaa"/>
                <a:cs typeface="Comfortaa"/>
                <a:sym typeface="Comfortaa"/>
              </a:rPr>
              <a:t>aiogram</a:t>
            </a:r>
            <a:endParaRPr b="0"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9" name="Google Shape;219;p37"/>
          <p:cNvSpPr txBox="1"/>
          <p:nvPr>
            <p:ph idx="7" type="subTitle"/>
          </p:nvPr>
        </p:nvSpPr>
        <p:spPr>
          <a:xfrm>
            <a:off x="720125" y="3060450"/>
            <a:ext cx="18189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Comfortaa"/>
                <a:ea typeface="Comfortaa"/>
                <a:cs typeface="Comfortaa"/>
                <a:sym typeface="Comfortaa"/>
              </a:rPr>
              <a:t>APScheduler </a:t>
            </a:r>
            <a:endParaRPr b="0"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0" name="Google Shape;220;p37"/>
          <p:cNvSpPr txBox="1"/>
          <p:nvPr>
            <p:ph idx="7" type="subTitle"/>
          </p:nvPr>
        </p:nvSpPr>
        <p:spPr>
          <a:xfrm>
            <a:off x="3684938" y="1819900"/>
            <a:ext cx="15939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Comfortaa"/>
                <a:ea typeface="Comfortaa"/>
                <a:cs typeface="Comfortaa"/>
                <a:sym typeface="Comfortaa"/>
              </a:rPr>
              <a:t>Redis</a:t>
            </a:r>
            <a:endParaRPr b="0"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1" name="Google Shape;221;p37"/>
          <p:cNvSpPr txBox="1"/>
          <p:nvPr>
            <p:ph idx="7" type="subTitle"/>
          </p:nvPr>
        </p:nvSpPr>
        <p:spPr>
          <a:xfrm>
            <a:off x="3684938" y="2406425"/>
            <a:ext cx="15939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Comfortaa"/>
                <a:ea typeface="Comfortaa"/>
                <a:cs typeface="Comfortaa"/>
                <a:sym typeface="Comfortaa"/>
              </a:rPr>
              <a:t>PostgreSQL</a:t>
            </a:r>
            <a:endParaRPr b="0"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2" name="Google Shape;222;p37"/>
          <p:cNvSpPr txBox="1"/>
          <p:nvPr>
            <p:ph idx="7" type="subTitle"/>
          </p:nvPr>
        </p:nvSpPr>
        <p:spPr>
          <a:xfrm>
            <a:off x="6649750" y="1819900"/>
            <a:ext cx="15939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Comfortaa"/>
                <a:ea typeface="Comfortaa"/>
                <a:cs typeface="Comfortaa"/>
                <a:sym typeface="Comfortaa"/>
              </a:rPr>
              <a:t>Docker</a:t>
            </a:r>
            <a:endParaRPr b="0"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3" name="Google Shape;223;p37"/>
          <p:cNvSpPr txBox="1"/>
          <p:nvPr>
            <p:ph idx="7" type="subTitle"/>
          </p:nvPr>
        </p:nvSpPr>
        <p:spPr>
          <a:xfrm>
            <a:off x="6649750" y="2406425"/>
            <a:ext cx="15939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Comfortaa"/>
                <a:ea typeface="Comfortaa"/>
                <a:cs typeface="Comfortaa"/>
                <a:sym typeface="Comfortaa"/>
              </a:rPr>
              <a:t>GigaChat</a:t>
            </a:r>
            <a:endParaRPr b="0"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4" name="Google Shape;224;p37"/>
          <p:cNvSpPr txBox="1"/>
          <p:nvPr>
            <p:ph idx="7" type="subTitle"/>
          </p:nvPr>
        </p:nvSpPr>
        <p:spPr>
          <a:xfrm>
            <a:off x="6649750" y="3060438"/>
            <a:ext cx="15939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Comfortaa"/>
                <a:ea typeface="Comfortaa"/>
                <a:cs typeface="Comfortaa"/>
                <a:sym typeface="Comfortaa"/>
              </a:rPr>
              <a:t>Salute</a:t>
            </a:r>
            <a:endParaRPr b="0"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5" name="Google Shape;225;p37"/>
          <p:cNvSpPr txBox="1"/>
          <p:nvPr>
            <p:ph idx="7" type="subTitle"/>
          </p:nvPr>
        </p:nvSpPr>
        <p:spPr>
          <a:xfrm>
            <a:off x="3684938" y="3060438"/>
            <a:ext cx="15939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Comfortaa"/>
                <a:ea typeface="Comfortaa"/>
                <a:cs typeface="Comfortaa"/>
                <a:sym typeface="Comfortaa"/>
              </a:rPr>
              <a:t>alembic</a:t>
            </a:r>
            <a:endParaRPr b="0" sz="1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Comfortaa"/>
                <a:ea typeface="Comfortaa"/>
                <a:cs typeface="Comfortaa"/>
                <a:sym typeface="Comfortaa"/>
              </a:rPr>
              <a:t>Модели</a:t>
            </a:r>
            <a:endParaRPr b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1" name="Google Shape;231;p38"/>
          <p:cNvSpPr txBox="1"/>
          <p:nvPr>
            <p:ph idx="1" type="subTitle"/>
          </p:nvPr>
        </p:nvSpPr>
        <p:spPr>
          <a:xfrm>
            <a:off x="715400" y="1625224"/>
            <a:ext cx="2392800" cy="8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Генерация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latin typeface="Comfortaa"/>
                <a:ea typeface="Comfortaa"/>
                <a:cs typeface="Comfortaa"/>
                <a:sym typeface="Comfortaa"/>
              </a:rPr>
            </a:br>
            <a:r>
              <a:rPr lang="en">
                <a:latin typeface="Comfortaa"/>
                <a:ea typeface="Comfortaa"/>
                <a:cs typeface="Comfortaa"/>
                <a:sym typeface="Comfortaa"/>
              </a:rPr>
              <a:t>1 млн. 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т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окенов - 2 тыс. ₽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2" name="Google Shape;232;p38"/>
          <p:cNvSpPr txBox="1"/>
          <p:nvPr>
            <p:ph idx="2" type="subTitle"/>
          </p:nvPr>
        </p:nvSpPr>
        <p:spPr>
          <a:xfrm>
            <a:off x="3376875" y="1625200"/>
            <a:ext cx="2392800" cy="7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Распознавание речи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1 тыс. 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м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инут - 1.2 тыс. ₽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3" name="Google Shape;233;p38"/>
          <p:cNvSpPr txBox="1"/>
          <p:nvPr>
            <p:ph idx="7" type="subTitle"/>
          </p:nvPr>
        </p:nvSpPr>
        <p:spPr>
          <a:xfrm>
            <a:off x="720114" y="932775"/>
            <a:ext cx="23928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Comfortaa"/>
                <a:ea typeface="Comfortaa"/>
                <a:cs typeface="Comfortaa"/>
                <a:sym typeface="Comfortaa"/>
              </a:rPr>
              <a:t>GigaChat 2 Max</a:t>
            </a:r>
            <a:endParaRPr b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4" name="Google Shape;234;p38"/>
          <p:cNvSpPr txBox="1"/>
          <p:nvPr>
            <p:ph idx="8" type="subTitle"/>
          </p:nvPr>
        </p:nvSpPr>
        <p:spPr>
          <a:xfrm>
            <a:off x="3381406" y="932775"/>
            <a:ext cx="23928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Comfortaa"/>
                <a:ea typeface="Comfortaa"/>
                <a:cs typeface="Comfortaa"/>
                <a:sym typeface="Comfortaa"/>
              </a:rPr>
              <a:t>Salute</a:t>
            </a:r>
            <a:endParaRPr b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5" name="Google Shape;235;p38"/>
          <p:cNvSpPr txBox="1"/>
          <p:nvPr>
            <p:ph idx="13" type="subTitle"/>
          </p:nvPr>
        </p:nvSpPr>
        <p:spPr>
          <a:xfrm>
            <a:off x="720125" y="2495224"/>
            <a:ext cx="2392800" cy="4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Comfortaa"/>
                <a:ea typeface="Comfortaa"/>
                <a:cs typeface="Comfortaa"/>
                <a:sym typeface="Comfortaa"/>
              </a:rPr>
              <a:t>Stable Diffusion</a:t>
            </a:r>
            <a:endParaRPr b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6" name="Google Shape;236;p38"/>
          <p:cNvSpPr txBox="1"/>
          <p:nvPr>
            <p:ph idx="14" type="subTitle"/>
          </p:nvPr>
        </p:nvSpPr>
        <p:spPr>
          <a:xfrm>
            <a:off x="3381400" y="2495324"/>
            <a:ext cx="2392800" cy="4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Comfortaa"/>
                <a:ea typeface="Comfortaa"/>
                <a:cs typeface="Comfortaa"/>
                <a:sym typeface="Comfortaa"/>
              </a:rPr>
              <a:t>SeedDream</a:t>
            </a:r>
            <a:endParaRPr b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7" name="Google Shape;237;p38"/>
          <p:cNvSpPr txBox="1"/>
          <p:nvPr>
            <p:ph idx="15" type="subTitle"/>
          </p:nvPr>
        </p:nvSpPr>
        <p:spPr>
          <a:xfrm>
            <a:off x="6037975" y="2495324"/>
            <a:ext cx="2392800" cy="4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Comfortaa"/>
                <a:ea typeface="Comfortaa"/>
                <a:cs typeface="Comfortaa"/>
                <a:sym typeface="Comfortaa"/>
              </a:rPr>
              <a:t>Imagen-4</a:t>
            </a:r>
            <a:endParaRPr b="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38" name="Google Shape;23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925" y="3008076"/>
            <a:ext cx="1737526" cy="173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8776" y="3008075"/>
            <a:ext cx="1737526" cy="173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1024" y="2989724"/>
            <a:ext cx="1737359" cy="1737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/>
          <p:nvPr>
            <p:ph type="title"/>
          </p:nvPr>
        </p:nvSpPr>
        <p:spPr>
          <a:xfrm>
            <a:off x="670875" y="739900"/>
            <a:ext cx="7704000" cy="21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Comfortaa"/>
                <a:ea typeface="Comfortaa"/>
                <a:cs typeface="Comfortaa"/>
                <a:sym typeface="Comfortaa"/>
              </a:rPr>
              <a:t>BigPing</a:t>
            </a:r>
            <a:endParaRPr sz="5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omfortaa"/>
                <a:ea typeface="Comfortaa"/>
                <a:cs typeface="Comfortaa"/>
                <a:sym typeface="Comfortaa"/>
              </a:rPr>
              <a:t>Спасибо за внимание!</a:t>
            </a:r>
            <a:endParaRPr sz="2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title"/>
          </p:nvPr>
        </p:nvSpPr>
        <p:spPr>
          <a:xfrm>
            <a:off x="720000" y="539496"/>
            <a:ext cx="3840300" cy="4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latin typeface="Comfortaa"/>
                <a:ea typeface="Comfortaa"/>
                <a:cs typeface="Comfortaa"/>
                <a:sym typeface="Comfortaa"/>
              </a:rPr>
              <a:t>Меню</a:t>
            </a:r>
            <a:endParaRPr b="0" sz="2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6" name="Google Shape;126;p25"/>
          <p:cNvSpPr txBox="1"/>
          <p:nvPr>
            <p:ph idx="1" type="body"/>
          </p:nvPr>
        </p:nvSpPr>
        <p:spPr>
          <a:xfrm>
            <a:off x="720000" y="1399032"/>
            <a:ext cx="3840300" cy="17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mfortaa"/>
                <a:ea typeface="Comfortaa"/>
                <a:cs typeface="Comfortaa"/>
                <a:sym typeface="Comfortaa"/>
              </a:rPr>
              <a:t>В главном меню есть только самые важные кнопки, которые помогают перейти к любому функционалу</a:t>
            </a:r>
            <a:endParaRPr sz="1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mfortaa"/>
                <a:ea typeface="Comfortaa"/>
                <a:cs typeface="Comfortaa"/>
                <a:sym typeface="Comfortaa"/>
              </a:rPr>
              <a:t>Администратору </a:t>
            </a:r>
            <a:r>
              <a:rPr lang="en" sz="1400">
                <a:latin typeface="Comfortaa"/>
                <a:ea typeface="Comfortaa"/>
                <a:cs typeface="Comfortaa"/>
                <a:sym typeface="Comfortaa"/>
              </a:rPr>
              <a:t>также</a:t>
            </a:r>
            <a:r>
              <a:rPr lang="en" sz="1400">
                <a:latin typeface="Comfortaa"/>
                <a:ea typeface="Comfortaa"/>
                <a:cs typeface="Comfortaa"/>
                <a:sym typeface="Comfortaa"/>
              </a:rPr>
              <a:t> доступна команда /admin</a:t>
            </a:r>
            <a:endParaRPr sz="14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27" name="Google Shape;1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9274" y="445025"/>
            <a:ext cx="2211826" cy="431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title"/>
          </p:nvPr>
        </p:nvSpPr>
        <p:spPr>
          <a:xfrm>
            <a:off x="4834800" y="543850"/>
            <a:ext cx="3840300" cy="82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mfortaa"/>
                <a:ea typeface="Comfortaa"/>
                <a:cs typeface="Comfortaa"/>
                <a:sym typeface="Comfortaa"/>
              </a:rPr>
              <a:t>Генерация постов</a:t>
            </a:r>
            <a:endParaRPr sz="22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Свободный текст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3" name="Google Shape;133;p26"/>
          <p:cNvSpPr txBox="1"/>
          <p:nvPr>
            <p:ph idx="4294967295" type="body"/>
          </p:nvPr>
        </p:nvSpPr>
        <p:spPr>
          <a:xfrm>
            <a:off x="433125" y="422850"/>
            <a:ext cx="4755000" cy="42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📢 Загляни за кулисы высшего образования!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Скоро состоится День открытых дверей НИУ ВШЭ в Нижнем Новгороде — это шанс узнать всё изнутри об обучении в Высшей школе экономики 😎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📍 Когда: 14 декабря, с 12:00 до 16:00  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📍 Где: Кампус НИУ ВШЭ по адресу: ул. Большая Печёрская, 25.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На встрече тебя ждут: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✔️ Презентации образовательных программ и учебных траекторий  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✔️ Консультации по поступлению и созданию сильного портфолио  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✔️ Возможность пообщаться со студентами и задать интересующие вопросы  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✔️ Узнать больше про международные стажировки и обмены  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✔️ Понять, как устроена студенческая жизнь и проживание на кампусе 🏫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Это твой шанс лично познакомиться с будущими университетскими друзьями и преподавателями, которые помогут тебе раскрыть свой потенциал!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💡 Присоединяйся и сделай первый шаг навстречу своему будущему вместе с нами!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#ВысшаяШколаЭкономики #НижнийНовгород #Образование #Поступление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4" name="Google Shape;1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8150" y="1637700"/>
            <a:ext cx="2750400" cy="27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type="title"/>
          </p:nvPr>
        </p:nvSpPr>
        <p:spPr>
          <a:xfrm>
            <a:off x="4837176" y="539496"/>
            <a:ext cx="3840600" cy="82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mfortaa"/>
                <a:ea typeface="Comfortaa"/>
                <a:cs typeface="Comfortaa"/>
                <a:sym typeface="Comfortaa"/>
              </a:rPr>
              <a:t>Генерация постов</a:t>
            </a:r>
            <a:endParaRPr sz="22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Структурированная форма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680" y="493776"/>
            <a:ext cx="2212848" cy="430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 txBox="1"/>
          <p:nvPr>
            <p:ph idx="4294967295" type="body"/>
          </p:nvPr>
        </p:nvSpPr>
        <p:spPr>
          <a:xfrm>
            <a:off x="3792375" y="1598463"/>
            <a:ext cx="4755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Бот задает 10 вопросов, отвечать можно кнопками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2" name="Google Shape;142;p27"/>
          <p:cNvSpPr txBox="1"/>
          <p:nvPr>
            <p:ph idx="4294967295" type="body"/>
          </p:nvPr>
        </p:nvSpPr>
        <p:spPr>
          <a:xfrm>
            <a:off x="3792375" y="2159900"/>
            <a:ext cx="2257800" cy="20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О каком событии пост?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Опишите событие подробнее 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Главная цель поста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Дата и время события 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Место проведения 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3" name="Google Shape;143;p27"/>
          <p:cNvSpPr txBox="1"/>
          <p:nvPr>
            <p:ph idx="4294967295" type="body"/>
          </p:nvPr>
        </p:nvSpPr>
        <p:spPr>
          <a:xfrm>
            <a:off x="6223450" y="2159900"/>
            <a:ext cx="2257800" cy="20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Площадка публикации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Целевая аудитория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Стиль текста 	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Объём текста 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Дополнительная информация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/>
          <p:nvPr>
            <p:ph type="title"/>
          </p:nvPr>
        </p:nvSpPr>
        <p:spPr>
          <a:xfrm>
            <a:off x="483800" y="263925"/>
            <a:ext cx="3840300" cy="82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Генерация постов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fortaa"/>
                <a:ea typeface="Comfortaa"/>
                <a:cs typeface="Comfortaa"/>
                <a:sym typeface="Comfortaa"/>
              </a:rPr>
              <a:t>По примеру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9" name="Google Shape;149;p28"/>
          <p:cNvSpPr txBox="1"/>
          <p:nvPr>
            <p:ph idx="4294967295" type="body"/>
          </p:nvPr>
        </p:nvSpPr>
        <p:spPr>
          <a:xfrm>
            <a:off x="496550" y="1306300"/>
            <a:ext cx="3814800" cy="35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Привет, друзья! 🤗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Делимся с вами секретной информацией, где найти работу мечты. Она ждёт вас именно здесь 🤫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Ищем в команды классных специалистов, чтобы вместе покорять новые вершины. Если ты хочешь узнать, какие вакансии открыты в нашей Компании, почему у нас лучший кофе и самые интересные проекты, то забегай сюда (https://nn.hh.ru/employer/3707941) и оставляй отклик! 😇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Или сразу присылай своё резюме на почту resume@ctdl.ru 📨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#ЦИТАДЕЛЬ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#ЦТДЛ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#Вакансии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#Работа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0" name="Google Shape;150;p28"/>
          <p:cNvSpPr txBox="1"/>
          <p:nvPr>
            <p:ph idx="4294967295" type="body"/>
          </p:nvPr>
        </p:nvSpPr>
        <p:spPr>
          <a:xfrm>
            <a:off x="4715650" y="1026375"/>
            <a:ext cx="3814800" cy="39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Привет, друзья! 🤗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Сегодня хотим поделиться важной новостью – у нас появились уникальные возможности для тех, кто мечтает о работе в мире передовых научных исследований и инновационных проектов!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🔥 В поисках талантливых физиков-ядерщиков для участия в наших амбициозных проектах по развитию атомной энергетики и науки. Мы предлагаем не просто работу – а возможность стать частью истории создания новых технологий будущего!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Если тебя привлекают сложные задачи, увлекательные эксперименты и перспективы развития в одной из самых высокотехнологичных отраслей России, присоединяйся к нам прямо сейчас! 🚀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Оставь заявку или отправь своё резюме на specialvacancies@rosatom.ru 📧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fortaa"/>
                <a:ea typeface="Comfortaa"/>
                <a:cs typeface="Comfortaa"/>
                <a:sym typeface="Comfortaa"/>
              </a:rPr>
              <a:t>#Росатом #ФизикиЯдерщики #Инновации #АтомнаяЭнергетика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1" name="Google Shape;151;p28"/>
          <p:cNvSpPr txBox="1"/>
          <p:nvPr>
            <p:ph type="title"/>
          </p:nvPr>
        </p:nvSpPr>
        <p:spPr>
          <a:xfrm>
            <a:off x="5909800" y="469875"/>
            <a:ext cx="1426500" cy="41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mfortaa"/>
                <a:ea typeface="Comfortaa"/>
                <a:cs typeface="Comfortaa"/>
                <a:sym typeface="Comfortaa"/>
              </a:rPr>
              <a:t>Результат: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>
            <p:ph type="title"/>
          </p:nvPr>
        </p:nvSpPr>
        <p:spPr>
          <a:xfrm>
            <a:off x="720000" y="445025"/>
            <a:ext cx="3360900" cy="8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latin typeface="Comfortaa"/>
                <a:ea typeface="Comfortaa"/>
                <a:cs typeface="Comfortaa"/>
                <a:sym typeface="Comfortaa"/>
              </a:rPr>
              <a:t>Генерация изображений</a:t>
            </a:r>
            <a:endParaRPr b="0" sz="2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7" name="Google Shape;157;p29"/>
          <p:cNvSpPr txBox="1"/>
          <p:nvPr>
            <p:ph idx="1" type="body"/>
          </p:nvPr>
        </p:nvSpPr>
        <p:spPr>
          <a:xfrm>
            <a:off x="720000" y="1581550"/>
            <a:ext cx="3360900" cy="30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Генерация изображений представлена тремя вариантами: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omfortaa"/>
              <a:buChar char="-"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Генерация по голосовому или текстовому описанию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omfortaa"/>
              <a:buChar char="-"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Редактирование изображения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omfortaa"/>
              <a:buChar char="-"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Генерация по примеру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58" name="Google Shape;1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9947" y="445025"/>
            <a:ext cx="2214953" cy="2235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2900" y="445025"/>
            <a:ext cx="2214953" cy="2235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9947" y="2781253"/>
            <a:ext cx="2214953" cy="2235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22900" y="2781246"/>
            <a:ext cx="2212849" cy="2240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type="title"/>
          </p:nvPr>
        </p:nvSpPr>
        <p:spPr>
          <a:xfrm>
            <a:off x="722375" y="448044"/>
            <a:ext cx="3686400" cy="12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2200">
                <a:latin typeface="Comfortaa"/>
                <a:ea typeface="Comfortaa"/>
                <a:cs typeface="Comfortaa"/>
                <a:sym typeface="Comfortaa"/>
              </a:rPr>
              <a:t>Генерация изображений</a:t>
            </a:r>
            <a:endParaRPr sz="22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Добавление надписи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67" name="Google Shape;1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5550" y="1041800"/>
            <a:ext cx="3173924" cy="317392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0"/>
          <p:cNvSpPr txBox="1"/>
          <p:nvPr/>
        </p:nvSpPr>
        <p:spPr>
          <a:xfrm>
            <a:off x="722375" y="1853525"/>
            <a:ext cx="3218100" cy="25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Бот позволяет написать на готовом изображении произвольный текст с выбором шрифта, фона, расположения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Это удобно, например, для контактов или заголовков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>
            <p:ph type="title"/>
          </p:nvPr>
        </p:nvSpPr>
        <p:spPr>
          <a:xfrm>
            <a:off x="722375" y="448044"/>
            <a:ext cx="3686400" cy="12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2200">
                <a:latin typeface="Comfortaa"/>
                <a:ea typeface="Comfortaa"/>
                <a:cs typeface="Comfortaa"/>
                <a:sym typeface="Comfortaa"/>
              </a:rPr>
              <a:t>Генерация изображений</a:t>
            </a:r>
            <a:endParaRPr sz="22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Добавление логотипа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74" name="Google Shape;17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1175" y="572750"/>
            <a:ext cx="4010076" cy="401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1"/>
          <p:cNvPicPr preferRelativeResize="0"/>
          <p:nvPr/>
        </p:nvPicPr>
        <p:blipFill rotWithShape="1">
          <a:blip r:embed="rId4">
            <a:alphaModFix/>
          </a:blip>
          <a:srcRect b="8214" l="0" r="0" t="0"/>
          <a:stretch/>
        </p:blipFill>
        <p:spPr>
          <a:xfrm>
            <a:off x="794150" y="1713012"/>
            <a:ext cx="2136175" cy="286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1"/>
          <p:cNvSpPr/>
          <p:nvPr/>
        </p:nvSpPr>
        <p:spPr>
          <a:xfrm>
            <a:off x="862100" y="3754300"/>
            <a:ext cx="1178400" cy="266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>
            <p:ph idx="1" type="subTitle"/>
          </p:nvPr>
        </p:nvSpPr>
        <p:spPr>
          <a:xfrm>
            <a:off x="722376" y="1475100"/>
            <a:ext cx="7799100" cy="34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🔍 Найденные ошибки: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1. [КАТЕГОРИЯ: ОРФОГРАФИЯ] «екологическую» — правильное написание «экологическую». Исправлено для корректности написания слова.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2. [КАТЕГОРИЯ: ОРФОГРАФИЯ] «енергетики» — правильное написание «энергетики». Исправлено для правильного написания слова.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3. [КАТЕГОРИЯ: ГРАММАТИКА] «добится значительных результатов» — правильно «достигнуть значительных результатов». Исправлено для согласования времен и правильной формы глагола.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💡 Рекомендации по улучшению: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- [РЕКОМЕНДАЦИЯ 1] Добавить эмоциональную составляющую, чтобы привлечь больше внимания читателей: «Станьте частью важного шага к чистому будущему!»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- [РЕКОМЕНДАЦИЯ 2] Указать конкретный результат, которого планируют добиться: «Благодаря нашим усилиям, уже через год удастся сократить выбросы на 20%!»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2" name="Google Shape;182;p32"/>
          <p:cNvSpPr txBox="1"/>
          <p:nvPr>
            <p:ph type="title"/>
          </p:nvPr>
        </p:nvSpPr>
        <p:spPr>
          <a:xfrm>
            <a:off x="722376" y="448056"/>
            <a:ext cx="3750300" cy="88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mfortaa"/>
                <a:ea typeface="Comfortaa"/>
                <a:cs typeface="Comfortaa"/>
                <a:sym typeface="Comfortaa"/>
              </a:rPr>
              <a:t>Редактирование текста</a:t>
            </a:r>
            <a:endParaRPr sz="22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 Startup by Slidesgo">
  <a:themeElements>
    <a:clrScheme name="Simple Light">
      <a:dk1>
        <a:srgbClr val="FFFFFF"/>
      </a:dk1>
      <a:lt1>
        <a:srgbClr val="091060"/>
      </a:lt1>
      <a:dk2>
        <a:srgbClr val="7247B8"/>
      </a:dk2>
      <a:lt2>
        <a:srgbClr val="0DEEE7"/>
      </a:lt2>
      <a:accent1>
        <a:srgbClr val="01507C"/>
      </a:accent1>
      <a:accent2>
        <a:srgbClr val="15D2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